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8"/>
  </p:notesMasterIdLst>
  <p:sldIdLst>
    <p:sldId id="261" r:id="rId2"/>
    <p:sldId id="257" r:id="rId3"/>
    <p:sldId id="258" r:id="rId4"/>
    <p:sldId id="259" r:id="rId5"/>
    <p:sldId id="262" r:id="rId6"/>
    <p:sldId id="260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–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–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712"/>
  </p:normalViewPr>
  <p:slideViewPr>
    <p:cSldViewPr snapToGrid="0">
      <p:cViewPr>
        <p:scale>
          <a:sx n="80" d="100"/>
          <a:sy n="80" d="100"/>
        </p:scale>
        <p:origin x="3032" y="-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 Cookson" userId="3a3376fe5eb490ad" providerId="LiveId" clId="{71BD465D-5282-515E-AA2C-82095299A85E}"/>
    <pc:docChg chg="modSld">
      <pc:chgData name="H Cookson" userId="3a3376fe5eb490ad" providerId="LiveId" clId="{71BD465D-5282-515E-AA2C-82095299A85E}" dt="2026-03-07T15:25:11.457" v="113" actId="1036"/>
      <pc:docMkLst>
        <pc:docMk/>
      </pc:docMkLst>
      <pc:sldChg chg="modSp mod">
        <pc:chgData name="H Cookson" userId="3a3376fe5eb490ad" providerId="LiveId" clId="{71BD465D-5282-515E-AA2C-82095299A85E}" dt="2026-03-07T15:25:11.457" v="113" actId="1036"/>
        <pc:sldMkLst>
          <pc:docMk/>
          <pc:sldMk cId="4210436300" sldId="260"/>
        </pc:sldMkLst>
        <pc:spChg chg="mod">
          <ac:chgData name="H Cookson" userId="3a3376fe5eb490ad" providerId="LiveId" clId="{71BD465D-5282-515E-AA2C-82095299A85E}" dt="2026-03-07T15:25:11.457" v="113" actId="1036"/>
          <ac:spMkLst>
            <pc:docMk/>
            <pc:sldMk cId="4210436300" sldId="260"/>
            <ac:spMk id="5" creationId="{3B39148F-2B5B-DA15-DCE1-9259CBE6A33D}"/>
          </ac:spMkLst>
        </pc:spChg>
      </pc:sldChg>
      <pc:sldChg chg="modSp mod">
        <pc:chgData name="H Cookson" userId="3a3376fe5eb490ad" providerId="LiveId" clId="{71BD465D-5282-515E-AA2C-82095299A85E}" dt="2026-03-07T15:24:00.221" v="45" actId="20577"/>
        <pc:sldMkLst>
          <pc:docMk/>
          <pc:sldMk cId="2448655915" sldId="261"/>
        </pc:sldMkLst>
        <pc:spChg chg="mod">
          <ac:chgData name="H Cookson" userId="3a3376fe5eb490ad" providerId="LiveId" clId="{71BD465D-5282-515E-AA2C-82095299A85E}" dt="2026-03-07T15:24:00.221" v="45" actId="20577"/>
          <ac:spMkLst>
            <pc:docMk/>
            <pc:sldMk cId="2448655915" sldId="261"/>
            <ac:spMk id="3" creationId="{A5339095-8A21-C603-EAB9-B3F1FFDE50D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3CE94-5C88-F344-AAE6-D0D4ABB27F35}" type="datetimeFigureOut">
              <a:rPr lang="en-US" smtClean="0"/>
              <a:t>3/7/26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4CACF6-F01C-1845-84A5-B5F266FB9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63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C4B2-FEDD-114E-9BBE-6EA5E216D469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1580-6613-8B40-80AE-4706554FD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45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C4B2-FEDD-114E-9BBE-6EA5E216D469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1580-6613-8B40-80AE-4706554FD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31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C4B2-FEDD-114E-9BBE-6EA5E216D469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1580-6613-8B40-80AE-4706554FD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14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C4B2-FEDD-114E-9BBE-6EA5E216D469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1580-6613-8B40-80AE-4706554FD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97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C4B2-FEDD-114E-9BBE-6EA5E216D469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1580-6613-8B40-80AE-4706554FD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0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C4B2-FEDD-114E-9BBE-6EA5E216D469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1580-6613-8B40-80AE-4706554FD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28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C4B2-FEDD-114E-9BBE-6EA5E216D469}" type="datetimeFigureOut">
              <a:rPr lang="en-US" smtClean="0"/>
              <a:t>3/7/26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1580-6613-8B40-80AE-4706554FD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63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C4B2-FEDD-114E-9BBE-6EA5E216D469}" type="datetimeFigureOut">
              <a:rPr lang="en-US" smtClean="0"/>
              <a:t>3/7/26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1580-6613-8B40-80AE-4706554FD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93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C4B2-FEDD-114E-9BBE-6EA5E216D469}" type="datetimeFigureOut">
              <a:rPr lang="en-US" smtClean="0"/>
              <a:t>3/7/26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1580-6613-8B40-80AE-4706554FD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86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C4B2-FEDD-114E-9BBE-6EA5E216D469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1580-6613-8B40-80AE-4706554FD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EC4B2-FEDD-114E-9BBE-6EA5E216D469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1580-6613-8B40-80AE-4706554FD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0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EC4B2-FEDD-114E-9BBE-6EA5E216D469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11580-6613-8B40-80AE-4706554FD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99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eputyCC@girlguidinglancsnorthwest.org.u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1AA48-4E6A-43AA-7A8C-07976FFEB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49" y="687475"/>
            <a:ext cx="5829300" cy="3448756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"/>
              </a:rPr>
              <a:t>Adventures Grant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339095-8A21-C603-EAB9-B3F1FFDE5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" y="4136231"/>
            <a:ext cx="5143500" cy="867656"/>
          </a:xfrm>
        </p:spPr>
        <p:txBody>
          <a:bodyPr/>
          <a:lstStyle/>
          <a:p>
            <a:r>
              <a:rPr lang="en-US" sz="1800" dirty="0">
                <a:solidFill>
                  <a:srgbClr val="002060"/>
                </a:solidFill>
                <a:latin typeface=""/>
              </a:rPr>
              <a:t>2026 Application Form</a:t>
            </a:r>
            <a:endParaRPr lang="en-US" dirty="0">
              <a:solidFill>
                <a:srgbClr val="002060"/>
              </a:solidFill>
              <a:latin typeface=""/>
            </a:endParaRPr>
          </a:p>
        </p:txBody>
      </p:sp>
      <p:pic>
        <p:nvPicPr>
          <p:cNvPr id="5" name="Picture 4" descr="A logo on a blue background&#10;&#10;Description automatically generated">
            <a:extLst>
              <a:ext uri="{FF2B5EF4-FFF2-40B4-BE49-F238E27FC236}">
                <a16:creationId xmlns:a16="http://schemas.microsoft.com/office/drawing/2014/main" id="{88482F43-61BA-C889-AC9F-4BFE4DFD05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5802" y="189054"/>
            <a:ext cx="1169894" cy="1481866"/>
          </a:xfrm>
          <a:prstGeom prst="rect">
            <a:avLst/>
          </a:prstGeom>
        </p:spPr>
      </p:pic>
      <p:pic>
        <p:nvPicPr>
          <p:cNvPr id="7" name="Picture 6" descr="A pattern of colorful symbols&#10;&#10;Description automatically generated">
            <a:extLst>
              <a:ext uri="{FF2B5EF4-FFF2-40B4-BE49-F238E27FC236}">
                <a16:creationId xmlns:a16="http://schemas.microsoft.com/office/drawing/2014/main" id="{3390C085-4A32-844A-E50B-1CA12604EF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0000"/>
          <a:stretch/>
        </p:blipFill>
        <p:spPr>
          <a:xfrm>
            <a:off x="0" y="8892988"/>
            <a:ext cx="6858000" cy="10130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750EE03-B92B-C034-09D1-F7253FBD876D}"/>
              </a:ext>
            </a:extLst>
          </p:cNvPr>
          <p:cNvSpPr txBox="1"/>
          <p:nvPr/>
        </p:nvSpPr>
        <p:spPr>
          <a:xfrm>
            <a:off x="1922928" y="8025332"/>
            <a:ext cx="3012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2060"/>
                </a:solidFill>
                <a:latin typeface=""/>
              </a:rPr>
              <a:t>Girlguiding Lancashire North West County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CBE5BA-3144-6D26-545C-AF004ACF70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0938" y="7044080"/>
            <a:ext cx="1059136" cy="105913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B98BFF1-DE91-6E49-826B-25E7227672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8316" y="7232834"/>
            <a:ext cx="920810" cy="6906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11ED022-82B1-E9F2-1C35-7CB51880694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6904" t="21267" r="13461" b="22015"/>
          <a:stretch/>
        </p:blipFill>
        <p:spPr>
          <a:xfrm>
            <a:off x="1377698" y="7189114"/>
            <a:ext cx="944219" cy="76906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C57F36C-79AA-4623-9A16-68F03C86A7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36576" y="7157676"/>
            <a:ext cx="992422" cy="83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655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12D79-58A5-EEE4-2E45-4421DC5E2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58" y="-351136"/>
            <a:ext cx="5915025" cy="191470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"/>
              </a:rPr>
              <a:t>Adventures Grant</a:t>
            </a:r>
            <a:endParaRPr lang="en-US" sz="2800" dirty="0">
              <a:latin typeface="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BB96B3-6E79-B049-2803-3E04F3793454}"/>
              </a:ext>
            </a:extLst>
          </p:cNvPr>
          <p:cNvSpPr txBox="1"/>
          <p:nvPr/>
        </p:nvSpPr>
        <p:spPr>
          <a:xfrm>
            <a:off x="219728" y="5082137"/>
            <a:ext cx="626997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1200" b="1" dirty="0">
                <a:solidFill>
                  <a:schemeClr val="tx2"/>
                </a:solidFill>
                <a:latin typeface=""/>
              </a:rPr>
              <a:t>Deadlines and Dates</a:t>
            </a:r>
          </a:p>
          <a:p>
            <a:pPr marL="0" indent="0" algn="just">
              <a:buNone/>
            </a:pPr>
            <a:endParaRPr lang="en-US" sz="12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200" dirty="0">
                <a:solidFill>
                  <a:schemeClr val="tx2"/>
                </a:solidFill>
                <a:latin typeface=""/>
              </a:rPr>
              <a:t>Grant applications will be accepted throughout the following dates: </a:t>
            </a:r>
          </a:p>
          <a:p>
            <a:pPr marL="0" indent="0" algn="just">
              <a:buNone/>
            </a:pPr>
            <a:endParaRPr lang="en-US" sz="12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200" dirty="0">
                <a:solidFill>
                  <a:schemeClr val="tx2"/>
                </a:solidFill>
                <a:latin typeface=""/>
              </a:rPr>
              <a:t>Round 1 - 1</a:t>
            </a:r>
            <a:r>
              <a:rPr lang="en-US" sz="1200" baseline="30000" dirty="0">
                <a:solidFill>
                  <a:schemeClr val="tx2"/>
                </a:solidFill>
                <a:latin typeface=""/>
              </a:rPr>
              <a:t>st</a:t>
            </a:r>
            <a:r>
              <a:rPr lang="en-US" sz="1200" dirty="0">
                <a:solidFill>
                  <a:schemeClr val="tx2"/>
                </a:solidFill>
                <a:latin typeface=""/>
              </a:rPr>
              <a:t> March to 31st May</a:t>
            </a:r>
          </a:p>
          <a:p>
            <a:pPr marL="0" indent="0" algn="just">
              <a:buNone/>
            </a:pPr>
            <a:r>
              <a:rPr lang="en-US" sz="1200" dirty="0">
                <a:solidFill>
                  <a:schemeClr val="tx2"/>
                </a:solidFill>
                <a:latin typeface=""/>
              </a:rPr>
              <a:t>Round 2 - 1</a:t>
            </a:r>
            <a:r>
              <a:rPr lang="en-US" sz="1200" baseline="30000" dirty="0">
                <a:solidFill>
                  <a:schemeClr val="tx2"/>
                </a:solidFill>
                <a:latin typeface=""/>
              </a:rPr>
              <a:t>st</a:t>
            </a:r>
            <a:r>
              <a:rPr lang="en-US" sz="1200" dirty="0">
                <a:solidFill>
                  <a:schemeClr val="tx2"/>
                </a:solidFill>
                <a:latin typeface=""/>
              </a:rPr>
              <a:t> September 30</a:t>
            </a:r>
            <a:r>
              <a:rPr lang="en-US" sz="1200" baseline="30000" dirty="0">
                <a:solidFill>
                  <a:schemeClr val="tx2"/>
                </a:solidFill>
                <a:latin typeface=""/>
              </a:rPr>
              <a:t>th</a:t>
            </a:r>
            <a:r>
              <a:rPr lang="en-US" sz="1200" dirty="0">
                <a:solidFill>
                  <a:schemeClr val="tx2"/>
                </a:solidFill>
                <a:latin typeface=""/>
              </a:rPr>
              <a:t> November</a:t>
            </a:r>
          </a:p>
          <a:p>
            <a:pPr marL="0" indent="0" algn="just">
              <a:buNone/>
            </a:pPr>
            <a:endParaRPr lang="en-US" sz="12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200" dirty="0">
                <a:solidFill>
                  <a:schemeClr val="tx2"/>
                </a:solidFill>
                <a:latin typeface=""/>
              </a:rPr>
              <a:t>Round 1 applications will be decided by 30</a:t>
            </a:r>
            <a:r>
              <a:rPr lang="en-US" sz="1200" baseline="30000" dirty="0">
                <a:solidFill>
                  <a:schemeClr val="tx2"/>
                </a:solidFill>
                <a:latin typeface=""/>
              </a:rPr>
              <a:t>th</a:t>
            </a:r>
            <a:r>
              <a:rPr lang="en-US" sz="1200" dirty="0">
                <a:solidFill>
                  <a:schemeClr val="tx2"/>
                </a:solidFill>
                <a:latin typeface=""/>
              </a:rPr>
              <a:t> June</a:t>
            </a:r>
          </a:p>
          <a:p>
            <a:pPr marL="0" indent="0" algn="just">
              <a:buNone/>
            </a:pPr>
            <a:r>
              <a:rPr lang="en-US" sz="1200" dirty="0">
                <a:solidFill>
                  <a:schemeClr val="tx2"/>
                </a:solidFill>
                <a:latin typeface=""/>
              </a:rPr>
              <a:t> </a:t>
            </a:r>
          </a:p>
          <a:p>
            <a:pPr marL="0" indent="0" algn="just">
              <a:buNone/>
            </a:pPr>
            <a:r>
              <a:rPr lang="en-US" sz="1200" dirty="0">
                <a:solidFill>
                  <a:schemeClr val="tx2"/>
                </a:solidFill>
                <a:latin typeface=""/>
              </a:rPr>
              <a:t>Round 2 applications will be decided by 31</a:t>
            </a:r>
            <a:r>
              <a:rPr lang="en-US" sz="1200" baseline="30000" dirty="0">
                <a:solidFill>
                  <a:schemeClr val="tx2"/>
                </a:solidFill>
                <a:latin typeface=""/>
              </a:rPr>
              <a:t>st</a:t>
            </a:r>
            <a:r>
              <a:rPr lang="en-US" sz="1200" dirty="0">
                <a:solidFill>
                  <a:schemeClr val="tx2"/>
                </a:solidFill>
                <a:latin typeface=""/>
              </a:rPr>
              <a:t> January</a:t>
            </a:r>
          </a:p>
          <a:p>
            <a:pPr marL="0" indent="0" algn="just">
              <a:buNone/>
            </a:pPr>
            <a:endParaRPr lang="en-US" sz="12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200" dirty="0">
                <a:solidFill>
                  <a:schemeClr val="tx2"/>
                </a:solidFill>
                <a:latin typeface=""/>
              </a:rPr>
              <a:t>We will inform you whether you have been successful within 2 weeks of the decision date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B61966-A050-DB9D-15E7-131EBE8BFD99}"/>
              </a:ext>
            </a:extLst>
          </p:cNvPr>
          <p:cNvSpPr txBox="1"/>
          <p:nvPr/>
        </p:nvSpPr>
        <p:spPr>
          <a:xfrm>
            <a:off x="219728" y="905738"/>
            <a:ext cx="6054818" cy="40472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1300" dirty="0">
                <a:solidFill>
                  <a:schemeClr val="tx2"/>
                </a:solidFill>
                <a:latin typeface=""/>
              </a:rPr>
              <a:t>The new Adventures Grant is designed to give financial assistance to Guides, Rangers or Leaders who are attending Girlguiding international trips, or where they are working towards an award.</a:t>
            </a:r>
          </a:p>
          <a:p>
            <a:pPr marL="0" indent="0" algn="just">
              <a:buNone/>
            </a:pPr>
            <a:endParaRPr lang="en-US" sz="13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300" b="1" dirty="0">
                <a:solidFill>
                  <a:schemeClr val="tx2"/>
                </a:solidFill>
                <a:latin typeface=""/>
              </a:rPr>
              <a:t>Please fully read the Adventures Grant information booklet before completing this application to determine whether you are eligible and for further information and FAQs.</a:t>
            </a:r>
          </a:p>
          <a:p>
            <a:pPr marL="0" indent="0" algn="just">
              <a:buNone/>
            </a:pPr>
            <a:endParaRPr lang="en-US" sz="13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300" b="1" dirty="0">
                <a:solidFill>
                  <a:schemeClr val="tx2"/>
                </a:solidFill>
                <a:latin typeface=""/>
              </a:rPr>
              <a:t>The grant does not cover unit, district or division trips or holidays and unfortunately, we cannot accept hardship grants.</a:t>
            </a:r>
          </a:p>
          <a:p>
            <a:pPr marL="0" indent="0" algn="just">
              <a:buNone/>
            </a:pPr>
            <a:endParaRPr lang="en-US" sz="13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300" dirty="0">
                <a:solidFill>
                  <a:schemeClr val="tx2"/>
                </a:solidFill>
                <a:latin typeface=""/>
              </a:rPr>
              <a:t>The form should only be completed by the applicant.  You should complete this application as fully as possible to increase your chances of being successful.</a:t>
            </a:r>
          </a:p>
          <a:p>
            <a:pPr marL="0" indent="0" algn="just">
              <a:buNone/>
            </a:pPr>
            <a:endParaRPr lang="en-US" sz="13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300" dirty="0">
                <a:solidFill>
                  <a:schemeClr val="tx2"/>
                </a:solidFill>
                <a:latin typeface=""/>
              </a:rPr>
              <a:t>Retrospective applications will not be accepted.</a:t>
            </a:r>
          </a:p>
          <a:p>
            <a:pPr marL="0" indent="0" algn="just">
              <a:buNone/>
            </a:pPr>
            <a:endParaRPr lang="en-US" sz="13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300" dirty="0">
                <a:solidFill>
                  <a:schemeClr val="tx2"/>
                </a:solidFill>
                <a:latin typeface=""/>
              </a:rPr>
              <a:t>Applications should be emailed to </a:t>
            </a:r>
            <a:r>
              <a:rPr lang="en-US" sz="1200" dirty="0">
                <a:solidFill>
                  <a:schemeClr val="tx2"/>
                </a:solidFill>
                <a:latin typeface=""/>
                <a:hlinkClick r:id="rId2"/>
              </a:rPr>
              <a:t>deputyCC@girlguidinglancsnorthwest.org.uk</a:t>
            </a:r>
            <a:r>
              <a:rPr lang="en-US" sz="1200" dirty="0">
                <a:solidFill>
                  <a:schemeClr val="tx2"/>
                </a:solidFill>
                <a:latin typeface=""/>
              </a:rPr>
              <a:t> or posted to the address shown on the back page of the form.</a:t>
            </a:r>
          </a:p>
          <a:p>
            <a:pPr marL="0" indent="0" algn="just">
              <a:buNone/>
            </a:pPr>
            <a:endParaRPr lang="en-US" sz="12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200" dirty="0">
                <a:solidFill>
                  <a:schemeClr val="tx2"/>
                </a:solidFill>
                <a:latin typeface=""/>
              </a:rPr>
              <a:t>Please keep a copy of your completed form.</a:t>
            </a:r>
            <a:endParaRPr lang="en-US" sz="1300" dirty="0">
              <a:solidFill>
                <a:schemeClr val="tx2"/>
              </a:solidFill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1909301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523B4-0097-4D9D-8B76-385110B45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2" y="311389"/>
            <a:ext cx="5915025" cy="58628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"/>
              </a:rPr>
              <a:t>Your Details</a:t>
            </a:r>
            <a:endParaRPr lang="en-US" sz="28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F7C738D-B8ED-BEA7-21C2-B557E8477B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639249"/>
              </p:ext>
            </p:extLst>
          </p:nvPr>
        </p:nvGraphicFramePr>
        <p:xfrm>
          <a:off x="328612" y="1000442"/>
          <a:ext cx="5915024" cy="3834045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757488">
                  <a:extLst>
                    <a:ext uri="{9D8B030D-6E8A-4147-A177-3AD203B41FA5}">
                      <a16:colId xmlns:a16="http://schemas.microsoft.com/office/drawing/2014/main" val="3960351285"/>
                    </a:ext>
                  </a:extLst>
                </a:gridCol>
                <a:gridCol w="3157536">
                  <a:extLst>
                    <a:ext uri="{9D8B030D-6E8A-4147-A177-3AD203B41FA5}">
                      <a16:colId xmlns:a16="http://schemas.microsoft.com/office/drawing/2014/main" val="724578206"/>
                    </a:ext>
                  </a:extLst>
                </a:gridCol>
              </a:tblGrid>
              <a:tr h="385517">
                <a:tc>
                  <a:txBody>
                    <a:bodyPr/>
                    <a:lstStyle/>
                    <a:p>
                      <a:r>
                        <a:rPr lang="en-US" dirty="0"/>
                        <a:t>Required Details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5040837"/>
                  </a:ext>
                </a:extLst>
              </a:tr>
              <a:tr h="385517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"/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2720803"/>
                  </a:ext>
                </a:extLst>
              </a:tr>
              <a:tr h="120408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"/>
                        </a:rPr>
                        <a:t>Address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"/>
                      </a:endParaRPr>
                    </a:p>
                    <a:p>
                      <a:endParaRPr lang="en-US" sz="1400" dirty="0">
                        <a:latin typeface=""/>
                      </a:endParaRPr>
                    </a:p>
                    <a:p>
                      <a:endParaRPr lang="en-US" sz="1400" dirty="0">
                        <a:latin typeface=""/>
                      </a:endParaRPr>
                    </a:p>
                    <a:p>
                      <a:endParaRPr lang="en-US" sz="1400" dirty="0">
                        <a:latin typeface=""/>
                      </a:endParaRPr>
                    </a:p>
                    <a:p>
                      <a:endParaRPr lang="en-US" sz="1400" dirty="0">
                        <a:latin typeface="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83663"/>
                  </a:ext>
                </a:extLst>
              </a:tr>
              <a:tr h="385517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"/>
                        </a:rPr>
                        <a:t>Date of Birth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648569"/>
                  </a:ext>
                </a:extLst>
              </a:tr>
              <a:tr h="385517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"/>
                        </a:rPr>
                        <a:t>Girlguiding membership number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051492"/>
                  </a:ext>
                </a:extLst>
              </a:tr>
              <a:tr h="38551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"/>
                        </a:rPr>
                        <a:t>Name of your unit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270531"/>
                  </a:ext>
                </a:extLst>
              </a:tr>
              <a:tr h="3168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"/>
                        </a:rPr>
                        <a:t>Email address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864446"/>
                  </a:ext>
                </a:extLst>
              </a:tr>
              <a:tr h="385517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"/>
                        </a:rPr>
                        <a:t>Phone number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830989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430FFC66-9F33-8822-005A-C7975FD68516}"/>
              </a:ext>
            </a:extLst>
          </p:cNvPr>
          <p:cNvSpPr txBox="1">
            <a:spLocks/>
          </p:cNvSpPr>
          <p:nvPr/>
        </p:nvSpPr>
        <p:spPr>
          <a:xfrm>
            <a:off x="314323" y="4891637"/>
            <a:ext cx="5915025" cy="7065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tx2"/>
                </a:solidFill>
                <a:latin typeface=""/>
              </a:rPr>
              <a:t>Reason for your application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7CB08-5CCE-5C1F-9130-1BDED9B7DFCB}"/>
              </a:ext>
            </a:extLst>
          </p:cNvPr>
          <p:cNvSpPr txBox="1"/>
          <p:nvPr/>
        </p:nvSpPr>
        <p:spPr>
          <a:xfrm>
            <a:off x="357187" y="5641096"/>
            <a:ext cx="604361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1400" dirty="0">
                <a:solidFill>
                  <a:schemeClr val="tx2"/>
                </a:solidFill>
                <a:latin typeface=""/>
              </a:rPr>
              <a:t>Please confirm under which category you are applying for a grant: (please tick) -</a:t>
            </a:r>
          </a:p>
          <a:p>
            <a:pPr marL="0" indent="0" algn="just">
              <a:buNone/>
            </a:pPr>
            <a:endParaRPr lang="en-US" sz="14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400" dirty="0">
                <a:solidFill>
                  <a:schemeClr val="tx2"/>
                </a:solidFill>
                <a:latin typeface=""/>
              </a:rPr>
              <a:t>International and UK trips </a:t>
            </a:r>
            <a:r>
              <a:rPr lang="en-US" sz="1400" dirty="0" err="1">
                <a:solidFill>
                  <a:schemeClr val="tx2"/>
                </a:solidFill>
                <a:latin typeface=""/>
              </a:rPr>
              <a:t>organised</a:t>
            </a:r>
            <a:r>
              <a:rPr lang="en-US" sz="1400" dirty="0">
                <a:solidFill>
                  <a:schemeClr val="tx2"/>
                </a:solidFill>
                <a:latin typeface=""/>
              </a:rPr>
              <a:t> by County, Region or National</a:t>
            </a:r>
          </a:p>
          <a:p>
            <a:pPr marL="0" indent="0" algn="just">
              <a:buNone/>
            </a:pPr>
            <a:endParaRPr lang="en-US" sz="14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400" dirty="0">
                <a:solidFill>
                  <a:schemeClr val="tx2"/>
                </a:solidFill>
                <a:latin typeface=""/>
              </a:rPr>
              <a:t>Duke of Edinburgh expeditions or residentials</a:t>
            </a:r>
          </a:p>
          <a:p>
            <a:pPr marL="0" indent="0" algn="just">
              <a:buNone/>
            </a:pPr>
            <a:endParaRPr lang="en-US" sz="14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400" dirty="0">
                <a:solidFill>
                  <a:schemeClr val="tx2"/>
                </a:solidFill>
                <a:latin typeface=""/>
              </a:rPr>
              <a:t>Queens Guide expeditions or residentials</a:t>
            </a:r>
          </a:p>
          <a:p>
            <a:pPr marL="0" indent="0" algn="just">
              <a:buNone/>
            </a:pPr>
            <a:endParaRPr lang="en-US" sz="14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400" dirty="0">
                <a:solidFill>
                  <a:schemeClr val="tx2"/>
                </a:solidFill>
                <a:latin typeface=""/>
              </a:rPr>
              <a:t>Going Away with Scheme</a:t>
            </a:r>
          </a:p>
        </p:txBody>
      </p:sp>
      <p:sp>
        <p:nvSpPr>
          <p:cNvPr id="9" name="Frame 8">
            <a:extLst>
              <a:ext uri="{FF2B5EF4-FFF2-40B4-BE49-F238E27FC236}">
                <a16:creationId xmlns:a16="http://schemas.microsoft.com/office/drawing/2014/main" id="{F23CD5B6-349E-AED4-6199-F954DE5AF78F}"/>
              </a:ext>
            </a:extLst>
          </p:cNvPr>
          <p:cNvSpPr/>
          <p:nvPr/>
        </p:nvSpPr>
        <p:spPr>
          <a:xfrm>
            <a:off x="5868981" y="6339032"/>
            <a:ext cx="185738" cy="181697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rame 9">
            <a:extLst>
              <a:ext uri="{FF2B5EF4-FFF2-40B4-BE49-F238E27FC236}">
                <a16:creationId xmlns:a16="http://schemas.microsoft.com/office/drawing/2014/main" id="{65F5E84A-186E-060F-48C8-89CF637B426B}"/>
              </a:ext>
            </a:extLst>
          </p:cNvPr>
          <p:cNvSpPr/>
          <p:nvPr/>
        </p:nvSpPr>
        <p:spPr>
          <a:xfrm>
            <a:off x="5865008" y="7571089"/>
            <a:ext cx="185738" cy="181697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ame 10">
            <a:extLst>
              <a:ext uri="{FF2B5EF4-FFF2-40B4-BE49-F238E27FC236}">
                <a16:creationId xmlns:a16="http://schemas.microsoft.com/office/drawing/2014/main" id="{AB597D8B-99DD-05A2-9ECC-83DC9CB4AD71}"/>
              </a:ext>
            </a:extLst>
          </p:cNvPr>
          <p:cNvSpPr/>
          <p:nvPr/>
        </p:nvSpPr>
        <p:spPr>
          <a:xfrm>
            <a:off x="5865008" y="6764480"/>
            <a:ext cx="185738" cy="181697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ame 11">
            <a:extLst>
              <a:ext uri="{FF2B5EF4-FFF2-40B4-BE49-F238E27FC236}">
                <a16:creationId xmlns:a16="http://schemas.microsoft.com/office/drawing/2014/main" id="{CD6FB0BB-4FB5-AAEA-9E1E-CB3E8CBDC140}"/>
              </a:ext>
            </a:extLst>
          </p:cNvPr>
          <p:cNvSpPr/>
          <p:nvPr/>
        </p:nvSpPr>
        <p:spPr>
          <a:xfrm>
            <a:off x="5865008" y="7189928"/>
            <a:ext cx="185738" cy="181697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837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9FFBB95-2490-4C1C-3AB4-0A4F0820ED43}"/>
              </a:ext>
            </a:extLst>
          </p:cNvPr>
          <p:cNvSpPr txBox="1">
            <a:spLocks/>
          </p:cNvSpPr>
          <p:nvPr/>
        </p:nvSpPr>
        <p:spPr>
          <a:xfrm>
            <a:off x="151139" y="225664"/>
            <a:ext cx="5915025" cy="586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tx2"/>
                </a:solidFill>
                <a:latin typeface=""/>
              </a:rPr>
              <a:t>About your Adventure</a:t>
            </a:r>
            <a:endParaRPr lang="en-US" sz="2400" dirty="0"/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C6816805-963B-432D-10C3-764732B3A4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644364"/>
              </p:ext>
            </p:extLst>
          </p:nvPr>
        </p:nvGraphicFramePr>
        <p:xfrm>
          <a:off x="294014" y="4953000"/>
          <a:ext cx="6269971" cy="4297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10936">
                  <a:extLst>
                    <a:ext uri="{9D8B030D-6E8A-4147-A177-3AD203B41FA5}">
                      <a16:colId xmlns:a16="http://schemas.microsoft.com/office/drawing/2014/main" val="3960351285"/>
                    </a:ext>
                  </a:extLst>
                </a:gridCol>
                <a:gridCol w="3759035">
                  <a:extLst>
                    <a:ext uri="{9D8B030D-6E8A-4147-A177-3AD203B41FA5}">
                      <a16:colId xmlns:a16="http://schemas.microsoft.com/office/drawing/2014/main" val="724578206"/>
                    </a:ext>
                  </a:extLst>
                </a:gridCol>
              </a:tblGrid>
              <a:tr h="42125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"/>
                        </a:rPr>
                        <a:t>Please tell us about fundraising you have done so far.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"/>
                      </a:endParaRPr>
                    </a:p>
                    <a:p>
                      <a:endParaRPr lang="en-US" sz="1400" b="0" dirty="0">
                        <a:latin typeface=""/>
                      </a:endParaRPr>
                    </a:p>
                    <a:p>
                      <a:endParaRPr lang="en-US" sz="1400" b="0" dirty="0">
                        <a:latin typeface=""/>
                      </a:endParaRPr>
                    </a:p>
                    <a:p>
                      <a:endParaRPr lang="en-US" sz="1400" b="0" dirty="0">
                        <a:latin typeface=""/>
                      </a:endParaRPr>
                    </a:p>
                    <a:p>
                      <a:endParaRPr lang="en-US" sz="1400" b="0" dirty="0">
                        <a:latin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270531"/>
                  </a:ext>
                </a:extLst>
              </a:tr>
              <a:tr h="3168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"/>
                        </a:rPr>
                        <a:t>How much have you raised so far?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864446"/>
                  </a:ext>
                </a:extLst>
              </a:tr>
              <a:tr h="38551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"/>
                        </a:rPr>
                        <a:t>If you have any further fundraising planned, please give details.</a:t>
                      </a:r>
                    </a:p>
                    <a:p>
                      <a:endParaRPr lang="en-US" sz="1400" dirty="0">
                        <a:latin typeface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"/>
                      </a:endParaRPr>
                    </a:p>
                    <a:p>
                      <a:endParaRPr lang="en-US" sz="1400" dirty="0">
                        <a:latin typeface=""/>
                      </a:endParaRPr>
                    </a:p>
                    <a:p>
                      <a:endParaRPr lang="en-US" sz="1400" dirty="0">
                        <a:latin typeface=""/>
                      </a:endParaRPr>
                    </a:p>
                    <a:p>
                      <a:endParaRPr lang="en-US" sz="1400" dirty="0">
                        <a:latin typeface=""/>
                      </a:endParaRPr>
                    </a:p>
                    <a:p>
                      <a:endParaRPr lang="en-US" sz="1400" dirty="0">
                        <a:latin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830989"/>
                  </a:ext>
                </a:extLst>
              </a:tr>
              <a:tr h="385517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"/>
                        </a:rPr>
                        <a:t>Have you received any other grants?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596581"/>
                  </a:ext>
                </a:extLst>
              </a:tr>
              <a:tr h="385517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"/>
                        </a:rPr>
                        <a:t>If so, please give us more details about who these were awarded from and how much you received.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291301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CCD6E4E-AE59-28E5-425B-C41FCC1086C7}"/>
              </a:ext>
            </a:extLst>
          </p:cNvPr>
          <p:cNvSpPr txBox="1"/>
          <p:nvPr/>
        </p:nvSpPr>
        <p:spPr>
          <a:xfrm>
            <a:off x="257175" y="811946"/>
            <a:ext cx="591502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"/>
              </a:rPr>
              <a:t>Please let us have more details about your adventure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8D8EC8B-64FD-7540-0C61-A126B54AC8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657774"/>
              </p:ext>
            </p:extLst>
          </p:nvPr>
        </p:nvGraphicFramePr>
        <p:xfrm>
          <a:off x="369534" y="1301418"/>
          <a:ext cx="5704844" cy="276160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352361">
                  <a:extLst>
                    <a:ext uri="{9D8B030D-6E8A-4147-A177-3AD203B41FA5}">
                      <a16:colId xmlns:a16="http://schemas.microsoft.com/office/drawing/2014/main" val="1059553256"/>
                    </a:ext>
                  </a:extLst>
                </a:gridCol>
                <a:gridCol w="3352483">
                  <a:extLst>
                    <a:ext uri="{9D8B030D-6E8A-4147-A177-3AD203B41FA5}">
                      <a16:colId xmlns:a16="http://schemas.microsoft.com/office/drawing/2014/main" val="793017287"/>
                    </a:ext>
                  </a:extLst>
                </a:gridCol>
              </a:tblGrid>
              <a:tr h="732524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"/>
                        </a:rPr>
                        <a:t>Where are you going?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"/>
                      </a:endParaRPr>
                    </a:p>
                    <a:p>
                      <a:endParaRPr lang="en-US" dirty="0">
                        <a:latin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120922"/>
                  </a:ext>
                </a:extLst>
              </a:tr>
              <a:tr h="276208">
                <a:tc>
                  <a:txBody>
                    <a:bodyPr/>
                    <a:lstStyle/>
                    <a:p>
                      <a:r>
                        <a:rPr lang="en-US" dirty="0">
                          <a:latin typeface=""/>
                        </a:rPr>
                        <a:t>Have you been selected?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106099"/>
                  </a:ext>
                </a:extLst>
              </a:tr>
              <a:tr h="276208">
                <a:tc>
                  <a:txBody>
                    <a:bodyPr/>
                    <a:lstStyle/>
                    <a:p>
                      <a:r>
                        <a:rPr lang="en-US" dirty="0">
                          <a:latin typeface=""/>
                        </a:rPr>
                        <a:t>Who is the event organized by?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268484"/>
                  </a:ext>
                </a:extLst>
              </a:tr>
              <a:tr h="46743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"/>
                        </a:rPr>
                        <a:t>What dates are you going?</a:t>
                      </a:r>
                    </a:p>
                    <a:p>
                      <a:endParaRPr lang="en-US" dirty="0">
                        <a:latin typeface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500491"/>
                  </a:ext>
                </a:extLst>
              </a:tr>
              <a:tr h="7260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"/>
                        </a:rPr>
                        <a:t>Please tell us the total cost of your adventure.</a:t>
                      </a:r>
                    </a:p>
                    <a:p>
                      <a:endParaRPr lang="en-US" dirty="0">
                        <a:latin typeface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464332"/>
                  </a:ext>
                </a:extLst>
              </a:tr>
            </a:tbl>
          </a:graphicData>
        </a:graphic>
      </p:graphicFrame>
      <p:sp>
        <p:nvSpPr>
          <p:cNvPr id="14" name="Title 1">
            <a:extLst>
              <a:ext uri="{FF2B5EF4-FFF2-40B4-BE49-F238E27FC236}">
                <a16:creationId xmlns:a16="http://schemas.microsoft.com/office/drawing/2014/main" id="{1F73CC93-5D74-7BDD-50B2-6053000449D6}"/>
              </a:ext>
            </a:extLst>
          </p:cNvPr>
          <p:cNvSpPr txBox="1">
            <a:spLocks/>
          </p:cNvSpPr>
          <p:nvPr/>
        </p:nvSpPr>
        <p:spPr>
          <a:xfrm>
            <a:off x="257174" y="4213944"/>
            <a:ext cx="5915025" cy="586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tx2"/>
                </a:solidFill>
                <a:latin typeface=""/>
              </a:rPr>
              <a:t>About your Fundraising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0396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624797-389C-7A20-0BAA-B8B3734EC275}"/>
              </a:ext>
            </a:extLst>
          </p:cNvPr>
          <p:cNvSpPr txBox="1"/>
          <p:nvPr/>
        </p:nvSpPr>
        <p:spPr>
          <a:xfrm>
            <a:off x="223521" y="7422669"/>
            <a:ext cx="626997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endParaRPr lang="en-US" sz="14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400" dirty="0">
                <a:solidFill>
                  <a:schemeClr val="tx2"/>
                </a:solidFill>
                <a:latin typeface=""/>
              </a:rPr>
              <a:t>I, confirm that, if the grant is accepted, the money will be used for the stated purpose or returned to Girlguiding Lancashire North West.</a:t>
            </a:r>
          </a:p>
          <a:p>
            <a:pPr marL="0" indent="0" algn="just">
              <a:buNone/>
            </a:pPr>
            <a:endParaRPr lang="en-US" sz="14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endParaRPr lang="en-US" sz="14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400" dirty="0">
                <a:solidFill>
                  <a:schemeClr val="tx2"/>
                </a:solidFill>
                <a:latin typeface=""/>
              </a:rPr>
              <a:t>Signed ______________________</a:t>
            </a:r>
          </a:p>
          <a:p>
            <a:pPr marL="0" indent="0" algn="just">
              <a:buNone/>
            </a:pPr>
            <a:endParaRPr lang="en-US" sz="14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endParaRPr lang="en-US" sz="1400" dirty="0">
              <a:solidFill>
                <a:schemeClr val="tx2"/>
              </a:solidFill>
              <a:latin typeface=""/>
            </a:endParaRPr>
          </a:p>
          <a:p>
            <a:pPr marL="0" indent="0" algn="just">
              <a:buNone/>
            </a:pPr>
            <a:r>
              <a:rPr lang="en-US" sz="1400" dirty="0">
                <a:solidFill>
                  <a:schemeClr val="tx2"/>
                </a:solidFill>
                <a:latin typeface=""/>
              </a:rPr>
              <a:t>Dated _______________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9FFBB95-2490-4C1C-3AB4-0A4F0820ED43}"/>
              </a:ext>
            </a:extLst>
          </p:cNvPr>
          <p:cNvSpPr txBox="1">
            <a:spLocks/>
          </p:cNvSpPr>
          <p:nvPr/>
        </p:nvSpPr>
        <p:spPr>
          <a:xfrm>
            <a:off x="151139" y="225664"/>
            <a:ext cx="5915025" cy="586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tx2"/>
                </a:solidFill>
                <a:latin typeface=""/>
              </a:rPr>
              <a:t>How can we help?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CD6E4E-AE59-28E5-425B-C41FCC1086C7}"/>
              </a:ext>
            </a:extLst>
          </p:cNvPr>
          <p:cNvSpPr txBox="1"/>
          <p:nvPr/>
        </p:nvSpPr>
        <p:spPr>
          <a:xfrm>
            <a:off x="257175" y="811946"/>
            <a:ext cx="59150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"/>
              </a:rPr>
              <a:t>In your own words, please let us know why you feel you should be awarded a grant and what this would mean to you, together with how much grant you are applying for. 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F73CC93-5D74-7BDD-50B2-6053000449D6}"/>
              </a:ext>
            </a:extLst>
          </p:cNvPr>
          <p:cNvSpPr txBox="1">
            <a:spLocks/>
          </p:cNvSpPr>
          <p:nvPr/>
        </p:nvSpPr>
        <p:spPr>
          <a:xfrm>
            <a:off x="223518" y="4034068"/>
            <a:ext cx="5915025" cy="586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tx2"/>
                </a:solidFill>
                <a:latin typeface=""/>
              </a:rPr>
              <a:t>Further information</a:t>
            </a:r>
            <a:endParaRPr lang="en-US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F0928E8-9587-24D0-FF0E-46DF5BA33D29}"/>
              </a:ext>
            </a:extLst>
          </p:cNvPr>
          <p:cNvSpPr txBox="1">
            <a:spLocks/>
          </p:cNvSpPr>
          <p:nvPr/>
        </p:nvSpPr>
        <p:spPr>
          <a:xfrm>
            <a:off x="223519" y="6976773"/>
            <a:ext cx="5915025" cy="586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tx2"/>
                </a:solidFill>
                <a:latin typeface=""/>
              </a:rPr>
              <a:t>Declaration</a:t>
            </a:r>
            <a:endParaRPr lang="en-US" sz="2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134EA68-79EC-FE7A-37EE-BEF2855F6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639282"/>
              </p:ext>
            </p:extLst>
          </p:nvPr>
        </p:nvGraphicFramePr>
        <p:xfrm>
          <a:off x="373947" y="5382533"/>
          <a:ext cx="5517919" cy="162785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517919">
                  <a:extLst>
                    <a:ext uri="{9D8B030D-6E8A-4147-A177-3AD203B41FA5}">
                      <a16:colId xmlns:a16="http://schemas.microsoft.com/office/drawing/2014/main" val="2713939277"/>
                    </a:ext>
                  </a:extLst>
                </a:gridCol>
              </a:tblGrid>
              <a:tr h="16278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90592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5186CE2-497D-A675-A2A7-BFFBF12F0904}"/>
              </a:ext>
            </a:extLst>
          </p:cNvPr>
          <p:cNvSpPr txBox="1"/>
          <p:nvPr/>
        </p:nvSpPr>
        <p:spPr>
          <a:xfrm>
            <a:off x="223520" y="4550157"/>
            <a:ext cx="59150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"/>
              </a:rPr>
              <a:t>Please let us have any other information you feel is relevant to your application: -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49DA06D-F8A7-B60F-8949-496A9346C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052631"/>
              </p:ext>
            </p:extLst>
          </p:nvPr>
        </p:nvGraphicFramePr>
        <p:xfrm>
          <a:off x="349691" y="1691996"/>
          <a:ext cx="5517919" cy="223868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517919">
                  <a:extLst>
                    <a:ext uri="{9D8B030D-6E8A-4147-A177-3AD203B41FA5}">
                      <a16:colId xmlns:a16="http://schemas.microsoft.com/office/drawing/2014/main" val="2713939277"/>
                    </a:ext>
                  </a:extLst>
                </a:gridCol>
              </a:tblGrid>
              <a:tr h="22386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905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25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attern of colorful symbols&#10;&#10;Description automatically generated">
            <a:extLst>
              <a:ext uri="{FF2B5EF4-FFF2-40B4-BE49-F238E27FC236}">
                <a16:creationId xmlns:a16="http://schemas.microsoft.com/office/drawing/2014/main" id="{65431F84-A3F6-37AF-59B7-5A964DD974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000"/>
          <a:stretch/>
        </p:blipFill>
        <p:spPr>
          <a:xfrm>
            <a:off x="0" y="8892988"/>
            <a:ext cx="6858000" cy="10130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B39148F-2B5B-DA15-DCE1-9259CBE6A33D}"/>
              </a:ext>
            </a:extLst>
          </p:cNvPr>
          <p:cNvSpPr txBox="1"/>
          <p:nvPr/>
        </p:nvSpPr>
        <p:spPr>
          <a:xfrm>
            <a:off x="1250108" y="6468085"/>
            <a:ext cx="43165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Please return this form to: -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Gill Cookson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12 Garstang Road</a:t>
            </a:r>
          </a:p>
          <a:p>
            <a:pPr algn="ctr"/>
            <a:r>
              <a:rPr lang="en-US" dirty="0" err="1">
                <a:solidFill>
                  <a:srgbClr val="002060"/>
                </a:solidFill>
              </a:rPr>
              <a:t>Bowgreave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r>
              <a:rPr lang="en-US" dirty="0">
                <a:solidFill>
                  <a:srgbClr val="002060"/>
                </a:solidFill>
              </a:rPr>
              <a:t>Preston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PR3 1YD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Email: </a:t>
            </a:r>
            <a:r>
              <a:rPr lang="en-US" dirty="0" err="1">
                <a:solidFill>
                  <a:srgbClr val="002060"/>
                </a:solidFill>
              </a:rPr>
              <a:t>deputycc@girlguidinglancsnorthwest.org.uk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436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122</TotalTime>
  <Words>514</Words>
  <Application>Microsoft Macintosh PowerPoint</Application>
  <PresentationFormat>A4 Paper (210x297 mm)</PresentationFormat>
  <Paragraphs>91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Office Theme</vt:lpstr>
      <vt:lpstr>Adventures Grant</vt:lpstr>
      <vt:lpstr>Adventures Grant</vt:lpstr>
      <vt:lpstr>Your Details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Adventures Grant</dc:title>
  <dc:creator>H Cookson</dc:creator>
  <cp:lastModifiedBy>H Cookson</cp:lastModifiedBy>
  <cp:revision>2</cp:revision>
  <dcterms:created xsi:type="dcterms:W3CDTF">2024-02-03T16:50:04Z</dcterms:created>
  <dcterms:modified xsi:type="dcterms:W3CDTF">2026-03-07T15:25:14Z</dcterms:modified>
</cp:coreProperties>
</file>